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comment1.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2.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370" r:id="rId39"/>
    <p:sldId id="380" r:id="rId40"/>
    <p:sldId id="368" r:id="rId41"/>
    <p:sldId id="381" r:id="rId42"/>
    <p:sldId id="379" r:id="rId43"/>
    <p:sldId id="382" r:id="rId44"/>
    <p:sldId id="383" r:id="rId45"/>
    <p:sldId id="384" r:id="rId46"/>
    <p:sldId id="374" r:id="rId47"/>
    <p:sldId id="376" r:id="rId48"/>
    <p:sldId id="375" r:id="rId49"/>
    <p:sldId id="385" r:id="rId50"/>
    <p:sldId id="386" r:id="rId51"/>
    <p:sldId id="387" r:id="rId52"/>
    <p:sldId id="432" r:id="rId53"/>
    <p:sldId id="413" r:id="rId54"/>
    <p:sldId id="414" r:id="rId55"/>
    <p:sldId id="415" r:id="rId56"/>
    <p:sldId id="403" r:id="rId57"/>
    <p:sldId id="433" r:id="rId58"/>
    <p:sldId id="434" r:id="rId59"/>
    <p:sldId id="399" r:id="rId60"/>
    <p:sldId id="400" r:id="rId61"/>
    <p:sldId id="418" r:id="rId62"/>
    <p:sldId id="308" r:id="rId63"/>
    <p:sldId id="419" r:id="rId64"/>
    <p:sldId id="420" r:id="rId65"/>
    <p:sldId id="421" r:id="rId66"/>
    <p:sldId id="416" r:id="rId67"/>
    <p:sldId id="423" r:id="rId68"/>
    <p:sldId id="422" r:id="rId69"/>
    <p:sldId id="425" r:id="rId70"/>
    <p:sldId id="426" r:id="rId71"/>
    <p:sldId id="427" r:id="rId72"/>
    <p:sldId id="398" r:id="rId73"/>
    <p:sldId id="325" r:id="rId74"/>
    <p:sldId id="326" r:id="rId75"/>
    <p:sldId id="327" r:id="rId76"/>
    <p:sldId id="328" r:id="rId77"/>
    <p:sldId id="275" r:id="rId78"/>
    <p:sldId id="350" r:id="rId79"/>
  </p:sldIdLst>
  <p:sldSz cx="18288000" cy="10287000"/>
  <p:notesSz cx="6858000" cy="9144000"/>
  <p:embeddedFontLs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Consolas" panose="020B0609020204030204" pitchFamily="49" charset="0"/>
      <p:regular r:id="rId86"/>
      <p:bold r:id="rId87"/>
      <p:italic r:id="rId88"/>
      <p:boldItalic r:id="rId89"/>
    </p:embeddedFont>
    <p:embeddedFont>
      <p:font typeface="Gidole" panose="02000503000000000000" pitchFamily="50" charset="0"/>
      <p:regular r:id="rId90"/>
    </p:embeddedFont>
    <p:embeddedFont>
      <p:font typeface="League Spartan" panose="020B0604020202020204" charset="0"/>
      <p:regular r:id="rId91"/>
    </p:embeddedFont>
    <p:embeddedFont>
      <p:font typeface="Open Sans Extra Bold" panose="020B0604020202020204" charset="0"/>
      <p:regular r:id="rId92"/>
    </p:embeddedFont>
    <p:embeddedFont>
      <p:font typeface="Roboto Mono" pitchFamily="2" charset="0"/>
      <p:regular r:id="rId93"/>
      <p:bold r:id="rId94"/>
      <p:italic r:id="rId95"/>
      <p:bold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55" d="100"/>
          <a:sy n="55" d="100"/>
        </p:scale>
        <p:origin x="1117" y="8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presProps" Target="presProp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xm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full basement?</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a:p>
            <a:pPr marL="1943100" lvl="3" indent="-571500">
              <a:buFont typeface="Arial" panose="020B0604020202020204" pitchFamily="34" charset="0"/>
              <a:buChar char="•"/>
            </a:pPr>
            <a:r>
              <a:rPr lang="en-US" sz="3600" i="1" dirty="0">
                <a:latin typeface="Gidole" panose="020B0604020202020204" charset="0"/>
              </a:rPr>
              <a:t>Don’t forget about the demo notes!</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Multiply the </a:t>
            </a:r>
            <a:r>
              <a:rPr lang="en-US" sz="3600" i="1" dirty="0">
                <a:solidFill>
                  <a:srgbClr val="000000"/>
                </a:solidFill>
                <a:latin typeface="Gidole" panose="020B0604020202020204" charset="0"/>
                <a:ea typeface="Roboto Mono" pitchFamily="2" charset="0"/>
              </a:rPr>
              <a:t>rank </a:t>
            </a:r>
            <a:r>
              <a:rPr lang="en-US" sz="3600" dirty="0">
                <a:solidFill>
                  <a:srgbClr val="000000"/>
                </a:solidFill>
                <a:latin typeface="Gidole" panose="020B0604020202020204" charset="0"/>
                <a:ea typeface="Roboto Mono" pitchFamily="2" charset="0"/>
              </a:rPr>
              <a:t>of each observation by its </a:t>
            </a:r>
            <a:r>
              <a:rPr lang="en-US" sz="3600" i="1" dirty="0">
                <a:solidFill>
                  <a:srgbClr val="000000"/>
                </a:solidFill>
                <a:latin typeface="Gidole" panose="020B0604020202020204" charset="0"/>
                <a:ea typeface="Roboto Mono" pitchFamily="2" charset="0"/>
              </a:rPr>
              <a:t>sign</a:t>
            </a:r>
            <a:endParaRPr lang="en-US" sz="3600" dirty="0">
              <a:solidFill>
                <a:srgbClr val="000000"/>
              </a:solidFill>
              <a:latin typeface="Gidole" panose="020B0604020202020204" charset="0"/>
              <a:ea typeface="Roboto Mono" pitchFamily="2" charset="0"/>
            </a:endParaRP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Compare the sum of all positive versus negative ranks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If test statistic is </a:t>
            </a:r>
            <a:r>
              <a:rPr lang="en-US" sz="3600" i="1" dirty="0">
                <a:solidFill>
                  <a:srgbClr val="000000"/>
                </a:solidFill>
                <a:latin typeface="Gidole" panose="020B0604020202020204" charset="0"/>
                <a:ea typeface="Roboto Mono" pitchFamily="2" charset="0"/>
              </a:rPr>
              <a:t>less than </a:t>
            </a:r>
            <a:r>
              <a:rPr lang="en-US" sz="3600" dirty="0">
                <a:solidFill>
                  <a:srgbClr val="000000"/>
                </a:solidFill>
                <a:latin typeface="Gidole" panose="020B0604020202020204" charset="0"/>
                <a:ea typeface="Roboto Mono" pitchFamily="2" charset="0"/>
              </a:rPr>
              <a:t>critical value, we reject the null</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2273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4033439592"/>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(linear)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p>
          <a:p>
            <a:pPr marL="1943100" lvl="3" indent="-571500">
              <a:buFont typeface="Arial" panose="020B0604020202020204" pitchFamily="34" charset="0"/>
              <a:buChar char="•"/>
            </a:pPr>
            <a:r>
              <a:rPr lang="en-US" sz="3600" dirty="0">
                <a:latin typeface="Gidole" panose="020B0604020202020204" charset="0"/>
              </a:rPr>
              <a:t>X-axis: </a:t>
            </a:r>
            <a:r>
              <a:rPr lang="en-US" sz="3600" i="1" dirty="0">
                <a:latin typeface="Gidole" panose="020B0604020202020204" charset="0"/>
              </a:rPr>
              <a:t>independent variable</a:t>
            </a:r>
            <a:endParaRPr lang="en-US" sz="3600" dirty="0">
              <a:latin typeface="Gidole" panose="020B0604020202020204" charset="0"/>
            </a:endParaRPr>
          </a:p>
          <a:p>
            <a:pPr marL="1943100" lvl="3" indent="-571500">
              <a:buFont typeface="Arial" panose="020B0604020202020204" pitchFamily="34" charset="0"/>
              <a:buChar char="•"/>
            </a:pPr>
            <a:r>
              <a:rPr lang="en-US" sz="3600" dirty="0">
                <a:latin typeface="Gidole" panose="020B0604020202020204" charset="0"/>
              </a:rPr>
              <a:t>Y-axis: </a:t>
            </a:r>
            <a:r>
              <a:rPr lang="en-US" sz="3600" i="1">
                <a:latin typeface="Gidole" panose="020B0604020202020204" charset="0"/>
              </a:rPr>
              <a:t>dependent variable </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=10+.5∗4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(Hypothetical) 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2940</TotalTime>
  <Words>6247</Words>
  <Application>Microsoft Office PowerPoint</Application>
  <PresentationFormat>Custom</PresentationFormat>
  <Paragraphs>548</Paragraphs>
  <Slides>78</Slides>
  <Notes>78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Roboto Mono</vt:lpstr>
      <vt:lpstr>Open Sans Extra Bold</vt:lpstr>
      <vt:lpstr>Calibri</vt:lpstr>
      <vt:lpstr>Cambria Math</vt:lpstr>
      <vt:lpstr>Gidole</vt:lpstr>
      <vt:lpstr>League Spartan</vt:lpstr>
      <vt:lpstr>League Spartan Italics</vt:lpstr>
      <vt:lpstr>Arial</vt:lpstr>
      <vt:lpstr>Consolas</vt:lpstr>
      <vt:lpstr>League Spartan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258</cp:revision>
  <dcterms:created xsi:type="dcterms:W3CDTF">2006-08-16T00:00:00Z</dcterms:created>
  <dcterms:modified xsi:type="dcterms:W3CDTF">2020-07-02T23:33:58Z</dcterms:modified>
  <dc:identifier>DADurESpNu8</dc:identifier>
</cp:coreProperties>
</file>